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825" r:id="rId3"/>
    <p:sldId id="257" r:id="rId4"/>
    <p:sldId id="276" r:id="rId5"/>
    <p:sldId id="847" r:id="rId6"/>
    <p:sldId id="830" r:id="rId7"/>
    <p:sldId id="827" r:id="rId8"/>
    <p:sldId id="838" r:id="rId9"/>
    <p:sldId id="848" r:id="rId10"/>
    <p:sldId id="841" r:id="rId11"/>
    <p:sldId id="826" r:id="rId12"/>
    <p:sldId id="275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A0505"/>
    <a:srgbClr val="6C6C6C"/>
    <a:srgbClr val="F90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6"/>
    <p:restoredTop sz="96327"/>
  </p:normalViewPr>
  <p:slideViewPr>
    <p:cSldViewPr snapToGrid="0" snapToObjects="1">
      <p:cViewPr varScale="1">
        <p:scale>
          <a:sx n="106" d="100"/>
          <a:sy n="106" d="100"/>
        </p:scale>
        <p:origin x="144" y="2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5D75C-18D2-4644-890E-D1B9FA9E0EFD}" type="datetimeFigureOut">
              <a:rPr lang="zh-CN" altLang="en-US" smtClean="0"/>
              <a:t>2022/7/20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09455-7A00-4900-A593-4226D16CF5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49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4395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10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7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89F4B-5288-A94D-AEB3-3B38E6300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1CA1A-B9EA-FF42-A3DB-B16907669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594D9-769C-0944-8FB3-8CD1348C9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B58A3-EFEB-4741-9D2E-CB433CC9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CBC61-A05C-9346-9243-42628879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41D9E312-C2DE-834D-9791-DBF243D36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60"/>
            <a:ext cx="12192000" cy="6856240"/>
          </a:xfrm>
          <a:prstGeom prst="rect">
            <a:avLst/>
          </a:prstGeom>
        </p:spPr>
      </p:pic>
      <p:pic>
        <p:nvPicPr>
          <p:cNvPr id="8" name="Picture 2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881E938-3115-954A-97B3-71C7D22588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06" y="5603985"/>
            <a:ext cx="3018336" cy="1022107"/>
          </a:xfrm>
          <a:prstGeom prst="rect">
            <a:avLst/>
          </a:prstGeom>
        </p:spPr>
      </p:pic>
      <p:pic>
        <p:nvPicPr>
          <p:cNvPr id="9" name="Picture 18" descr="Logo&#10;&#10;Description automatically generated">
            <a:extLst>
              <a:ext uri="{FF2B5EF4-FFF2-40B4-BE49-F238E27FC236}">
                <a16:creationId xmlns:a16="http://schemas.microsoft.com/office/drawing/2014/main" id="{8C2D79AD-B444-6C45-8666-B189AD07AC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04" y="231908"/>
            <a:ext cx="2918838" cy="98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15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188EE-465D-33A2-274A-2F757BFD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26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57E5-10BE-FB48-B2AA-C23AB102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4E4DC-7C28-3D40-BCF6-8C600C35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19539-F0F6-664C-B61D-58E0B757BB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B6353-79A4-1248-BE79-DE131F370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78208-406C-5E44-B085-A8A888460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7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6831F-12CD-3343-9397-110D4511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AF310-8952-3C48-9B31-69B7D1976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262DF-F0D2-784C-BFF4-185719E8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5F7B0-1D8D-974C-88A2-9E8C72F2F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8D6B3-B86D-034A-B216-2B223511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76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943F-2159-AA4F-B092-094703382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EB515-2763-BB4F-8950-830DB47AC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4E0A3-3308-B941-9619-0C38AC12C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8EA94-E398-B741-995A-E74D2527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9F9B7-1CFB-A14B-8218-199816F3B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D9D5C-3B3C-4D40-B0A5-7187A89D5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97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6BD3-C60D-384F-9FCA-171944C4D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230F0-C56C-DE49-8FB0-E10E1E9E1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ECA35-792C-8C47-AFA0-9F66C15A3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75D4A-0DC6-C94C-B073-9AE239B89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067F8C-02CB-8346-A878-73E3C9BEE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7AB4F0-0F48-7043-99E3-8B53E66A38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AC5901-5D50-F545-B181-8ACFEC78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004839-864C-4F4C-88BB-EADA6FDA6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85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C801D-D1C7-104E-8C95-0D1D6E36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10AB02-4EEE-A241-B5BD-9F1C7FF61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2068A-DC01-0445-AD90-8D99FC6A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E4A9288-4E1E-FF41-8B96-0666CE8496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04" y="260923"/>
            <a:ext cx="2846971" cy="964077"/>
          </a:xfrm>
          <a:prstGeom prst="rect">
            <a:avLst/>
          </a:prstGeom>
        </p:spPr>
      </p:pic>
      <p:pic>
        <p:nvPicPr>
          <p:cNvPr id="6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58C64E-6959-F448-867C-0277BDBE85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06" y="5574971"/>
            <a:ext cx="3018336" cy="1022106"/>
          </a:xfrm>
          <a:prstGeom prst="rect">
            <a:avLst/>
          </a:prstGeom>
        </p:spPr>
      </p:pic>
      <p:pic>
        <p:nvPicPr>
          <p:cNvPr id="20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FAB1C3D3-C3FE-9C40-A04B-F5AD8355FF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32572" y="3904288"/>
            <a:ext cx="1959428" cy="1959428"/>
          </a:xfrm>
          <a:prstGeom prst="rect">
            <a:avLst/>
          </a:prstGeom>
        </p:spPr>
      </p:pic>
      <p:pic>
        <p:nvPicPr>
          <p:cNvPr id="21" name="Picture 6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B0D9AAD5-AB1F-084E-B1B2-103183A14C5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43728" y="5862688"/>
            <a:ext cx="995311" cy="995311"/>
          </a:xfrm>
          <a:prstGeom prst="rect">
            <a:avLst/>
          </a:prstGeom>
        </p:spPr>
      </p:pic>
      <p:pic>
        <p:nvPicPr>
          <p:cNvPr id="22" name="Picture 4" descr="A picture containing text, person, electronics&#10;&#10;Description automatically generated">
            <a:extLst>
              <a:ext uri="{FF2B5EF4-FFF2-40B4-BE49-F238E27FC236}">
                <a16:creationId xmlns:a16="http://schemas.microsoft.com/office/drawing/2014/main" id="{52895B8A-5A0B-F645-8906-C67564E56F4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54472" y="979713"/>
            <a:ext cx="1957814" cy="1957814"/>
          </a:xfrm>
          <a:prstGeom prst="rect">
            <a:avLst/>
          </a:prstGeom>
        </p:spPr>
      </p:pic>
      <p:sp>
        <p:nvSpPr>
          <p:cNvPr id="23" name="Rectangle 16">
            <a:extLst>
              <a:ext uri="{FF2B5EF4-FFF2-40B4-BE49-F238E27FC236}">
                <a16:creationId xmlns:a16="http://schemas.microsoft.com/office/drawing/2014/main" id="{4C173EA0-E348-F84B-93B8-4CD1ED911EA8}"/>
              </a:ext>
            </a:extLst>
          </p:cNvPr>
          <p:cNvSpPr/>
          <p:nvPr userDrawn="1"/>
        </p:nvSpPr>
        <p:spPr>
          <a:xfrm>
            <a:off x="10232572" y="-1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E60A65F3-5CA4-8E49-B678-65C77486E5E2}"/>
              </a:ext>
            </a:extLst>
          </p:cNvPr>
          <p:cNvSpPr/>
          <p:nvPr userDrawn="1"/>
        </p:nvSpPr>
        <p:spPr>
          <a:xfrm>
            <a:off x="11212286" y="-1"/>
            <a:ext cx="97971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2">
            <a:extLst>
              <a:ext uri="{FF2B5EF4-FFF2-40B4-BE49-F238E27FC236}">
                <a16:creationId xmlns:a16="http://schemas.microsoft.com/office/drawing/2014/main" id="{C5FBF9BE-8013-EF4C-906B-D631BD672662}"/>
              </a:ext>
            </a:extLst>
          </p:cNvPr>
          <p:cNvSpPr/>
          <p:nvPr userDrawn="1"/>
        </p:nvSpPr>
        <p:spPr>
          <a:xfrm>
            <a:off x="9744338" y="3922620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7DF9266E-561C-B54F-9D43-75BBCF95D68C}"/>
              </a:ext>
            </a:extLst>
          </p:cNvPr>
          <p:cNvSpPr/>
          <p:nvPr userDrawn="1"/>
        </p:nvSpPr>
        <p:spPr>
          <a:xfrm>
            <a:off x="10232572" y="2934299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29616158-B93A-4D4E-8769-AFA18B999CD3}"/>
              </a:ext>
            </a:extLst>
          </p:cNvPr>
          <p:cNvSpPr/>
          <p:nvPr userDrawn="1"/>
        </p:nvSpPr>
        <p:spPr>
          <a:xfrm>
            <a:off x="11201836" y="2934299"/>
            <a:ext cx="999294" cy="979714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D1EEDB25-C8A4-5A48-8EFF-C2CAABFF7F87}"/>
              </a:ext>
            </a:extLst>
          </p:cNvPr>
          <p:cNvSpPr/>
          <p:nvPr userDrawn="1"/>
        </p:nvSpPr>
        <p:spPr>
          <a:xfrm>
            <a:off x="11201836" y="5860378"/>
            <a:ext cx="999294" cy="9976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DBB1E259-DA15-5D49-A0CF-B8705876AD93}"/>
              </a:ext>
            </a:extLst>
          </p:cNvPr>
          <p:cNvSpPr/>
          <p:nvPr userDrawn="1"/>
        </p:nvSpPr>
        <p:spPr>
          <a:xfrm>
            <a:off x="10232572" y="5860378"/>
            <a:ext cx="999294" cy="997621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31" descr="A picture containing outdoor&#10;&#10;Description automatically generated">
            <a:extLst>
              <a:ext uri="{FF2B5EF4-FFF2-40B4-BE49-F238E27FC236}">
                <a16:creationId xmlns:a16="http://schemas.microsoft.com/office/drawing/2014/main" id="{E67C2D23-EA31-124D-A9A9-38B85D2CF5E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255361" y="2936796"/>
            <a:ext cx="983678" cy="983678"/>
          </a:xfrm>
          <a:prstGeom prst="rect">
            <a:avLst/>
          </a:prstGeom>
        </p:spPr>
      </p:pic>
      <p:sp>
        <p:nvSpPr>
          <p:cNvPr id="31" name="Rectangle 32">
            <a:extLst>
              <a:ext uri="{FF2B5EF4-FFF2-40B4-BE49-F238E27FC236}">
                <a16:creationId xmlns:a16="http://schemas.microsoft.com/office/drawing/2014/main" id="{49ADB4C3-5A3E-2E45-9723-E15E78238C11}"/>
              </a:ext>
            </a:extLst>
          </p:cNvPr>
          <p:cNvSpPr/>
          <p:nvPr userDrawn="1"/>
        </p:nvSpPr>
        <p:spPr>
          <a:xfrm>
            <a:off x="11201836" y="1954585"/>
            <a:ext cx="99929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3">
            <a:extLst>
              <a:ext uri="{FF2B5EF4-FFF2-40B4-BE49-F238E27FC236}">
                <a16:creationId xmlns:a16="http://schemas.microsoft.com/office/drawing/2014/main" id="{8624EC4D-2460-E644-BA8A-CEB03CB63F43}"/>
              </a:ext>
            </a:extLst>
          </p:cNvPr>
          <p:cNvSpPr/>
          <p:nvPr userDrawn="1"/>
        </p:nvSpPr>
        <p:spPr>
          <a:xfrm>
            <a:off x="9744338" y="485456"/>
            <a:ext cx="494701" cy="494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886" y="979713"/>
            <a:ext cx="1958400" cy="19584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600" y="3905316"/>
            <a:ext cx="1958400" cy="19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03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8">
            <a:extLst>
              <a:ext uri="{FF2B5EF4-FFF2-40B4-BE49-F238E27FC236}">
                <a16:creationId xmlns:a16="http://schemas.microsoft.com/office/drawing/2014/main" id="{E52AC10B-5090-9E4A-B264-890987482A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64" y="880"/>
            <a:ext cx="12188871" cy="6856240"/>
          </a:xfrm>
          <a:prstGeom prst="rect">
            <a:avLst/>
          </a:prstGeom>
        </p:spPr>
      </p:pic>
      <p:pic>
        <p:nvPicPr>
          <p:cNvPr id="22" name="Picture 2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3EB4828-9AE2-3943-82CE-F995C79616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698523" y="0"/>
            <a:ext cx="5069666" cy="1716755"/>
          </a:xfrm>
          <a:prstGeom prst="rect">
            <a:avLst/>
          </a:prstGeom>
        </p:spPr>
      </p:pic>
      <p:pic>
        <p:nvPicPr>
          <p:cNvPr id="23" name="Picture 24">
            <a:extLst>
              <a:ext uri="{FF2B5EF4-FFF2-40B4-BE49-F238E27FC236}">
                <a16:creationId xmlns:a16="http://schemas.microsoft.com/office/drawing/2014/main" id="{CEBC2EA3-52B4-594F-BE9E-5D8D3C155E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72857" y="3964135"/>
            <a:ext cx="3018334" cy="102210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269B49B5-50FD-DB47-BA98-AB90AD066BAE}"/>
              </a:ext>
            </a:extLst>
          </p:cNvPr>
          <p:cNvGrpSpPr/>
          <p:nvPr userDrawn="1"/>
        </p:nvGrpSpPr>
        <p:grpSpPr>
          <a:xfrm>
            <a:off x="118306" y="260923"/>
            <a:ext cx="11716385" cy="6468323"/>
            <a:chOff x="118306" y="260923"/>
            <a:chExt cx="11716385" cy="6468323"/>
          </a:xfrm>
        </p:grpSpPr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03065B40-67B6-B243-B1DD-9D67DD8B2629}"/>
                </a:ext>
              </a:extLst>
            </p:cNvPr>
            <p:cNvSpPr txBox="1"/>
            <p:nvPr/>
          </p:nvSpPr>
          <p:spPr>
            <a:xfrm>
              <a:off x="428383" y="1457514"/>
              <a:ext cx="49487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rgbClr val="FA0505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移</a:t>
              </a:r>
              <a:r>
                <a:rPr lang="zh-CN" altLang="en-US" sz="2800" b="1" dirty="0">
                  <a:solidFill>
                    <a:srgbClr val="FA0505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联万物，志高行</a:t>
              </a:r>
              <a:r>
                <a:rPr lang="zh-CN" altLang="en-US" sz="4400" b="1" dirty="0">
                  <a:solidFill>
                    <a:srgbClr val="FA0505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远</a:t>
              </a:r>
              <a:endParaRPr lang="en-US" altLang="zh-CN" sz="4400" b="1" dirty="0">
                <a:solidFill>
                  <a:srgbClr val="FA0505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6" name="TextBox 19">
              <a:extLst>
                <a:ext uri="{FF2B5EF4-FFF2-40B4-BE49-F238E27FC236}">
                  <a16:creationId xmlns:a16="http://schemas.microsoft.com/office/drawing/2014/main" id="{1D3B9040-F0E1-BD4C-9915-AA0A38F1A8E4}"/>
                </a:ext>
              </a:extLst>
            </p:cNvPr>
            <p:cNvSpPr txBox="1"/>
            <p:nvPr/>
          </p:nvSpPr>
          <p:spPr>
            <a:xfrm>
              <a:off x="415702" y="2409490"/>
              <a:ext cx="5680298" cy="2039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拥有更丰富、完整的物联网模组产品组合，一站式满足不同场景和地区的需求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推出类型丰富的天线产品，具备全定制天线设计、集成和制造的能力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提供云平台管理服务，满足从硬件接入到软件应用的全流程解决方案需求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全自动化生产线、测试线，保障产品质量始终如一，同时具有超高性价比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建立了业内规模领先的研发团队，为客户提供及时、专业、贴心的技术支持服务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持续研发新技术、新产品，率先发布</a:t>
              </a:r>
              <a:r>
                <a:rPr lang="en-US" altLang="zh-CN" sz="1100" b="1" dirty="0">
                  <a:solidFill>
                    <a:schemeClr val="bg1"/>
                  </a:solidFill>
                  <a:ea typeface="黑体" panose="02010609060101010101" pitchFamily="49" charset="-122"/>
                  <a:cs typeface="Arial" panose="020B0604020202020204" pitchFamily="34" charset="0"/>
                </a:rPr>
                <a:t>5G</a:t>
              </a: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、安卓智能、</a:t>
              </a:r>
              <a:r>
                <a:rPr lang="en-US" altLang="zh-CN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LPWA</a:t>
              </a: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、</a:t>
              </a:r>
              <a:r>
                <a:rPr lang="en-US" altLang="zh-CN" sz="1100" b="1" dirty="0">
                  <a:solidFill>
                    <a:schemeClr val="bg1"/>
                  </a:solidFill>
                  <a:ea typeface="黑体" panose="02010609060101010101" pitchFamily="49" charset="-122"/>
                  <a:cs typeface="Arial" panose="020B0604020202020204" pitchFamily="34" charset="0"/>
                </a:rPr>
                <a:t>C-V2X</a:t>
              </a:r>
              <a:r>
                <a:rPr lang="zh-CN" altLang="en-US" sz="1100" b="1" dirty="0">
                  <a:solidFill>
                    <a:schemeClr val="bg1"/>
                  </a:solidFill>
                  <a:ea typeface="黑体" panose="02010609060101010101" pitchFamily="49" charset="-122"/>
                  <a:cs typeface="Arial" panose="020B0604020202020204" pitchFamily="34" charset="0"/>
                </a:rPr>
                <a:t>等</a:t>
              </a: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产品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富有创新精神的国际化专业团队，始终保证“客户第一”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285864" indent="-285864">
                <a:buFont typeface="Arial" panose="020B0604020202020204" pitchFamily="34" charset="0"/>
                <a:buChar char="•"/>
              </a:pPr>
              <a:endPara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7228C5C2-B57C-3F48-8E2C-533402F70D1A}"/>
                </a:ext>
              </a:extLst>
            </p:cNvPr>
            <p:cNvSpPr txBox="1"/>
            <p:nvPr/>
          </p:nvSpPr>
          <p:spPr>
            <a:xfrm>
              <a:off x="6203066" y="5909584"/>
              <a:ext cx="3570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上海市闵行区田林路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1016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号科技绿洲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3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期（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B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区）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5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号楼  </a:t>
              </a:r>
              <a:r>
                <a:rPr lang="en-US" altLang="zh-CN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200233</a:t>
              </a:r>
            </a:p>
            <a:p>
              <a:pPr marL="0" marR="0" lvl="0" indent="0" algn="l" defTabSz="1087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联系电话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+86 21 5108 6236 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    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销售支持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u="none" kern="1200" dirty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  <a:cs typeface="Arial" panose="020B0604020202020204" pitchFamily="34" charset="0"/>
                </a:rPr>
                <a:t>sales@quectel.com </a:t>
              </a:r>
              <a:endParaRPr lang="zh-CN" altLang="zh-CN" sz="900" b="1" u="none" kern="1200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anose="020B0604020202020204" pitchFamily="34" charset="0"/>
              </a:endParaRPr>
            </a:p>
            <a:p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技术支持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support@quectel.com     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电子邮件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info@quectel.com</a:t>
              </a:r>
              <a:r>
                <a:rPr lang="zh-CN" altLang="en-US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 </a:t>
              </a:r>
              <a:endParaRPr lang="en-US" altLang="zh-CN" sz="900" b="1" u="sng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 </a:t>
              </a:r>
              <a:endParaRPr lang="en-US" altLang="zh-CN" sz="9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8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8386BB90-3A95-514A-933F-AC1E38595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00000">
              <a:off x="465386" y="4133296"/>
              <a:ext cx="3651365" cy="1726290"/>
            </a:xfrm>
            <a:prstGeom prst="rect">
              <a:avLst/>
            </a:prstGeom>
          </p:spPr>
        </p:pic>
        <p:pic>
          <p:nvPicPr>
            <p:cNvPr id="29" name="Picture 23">
              <a:extLst>
                <a:ext uri="{FF2B5EF4-FFF2-40B4-BE49-F238E27FC236}">
                  <a16:creationId xmlns:a16="http://schemas.microsoft.com/office/drawing/2014/main" id="{7E0EC4F9-DE4B-1F46-A540-7F0B8D583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171" y="260923"/>
              <a:ext cx="2874604" cy="973434"/>
            </a:xfrm>
            <a:prstGeom prst="rect">
              <a:avLst/>
            </a:prstGeom>
          </p:spPr>
        </p:pic>
        <p:pic>
          <p:nvPicPr>
            <p:cNvPr id="30" name="Picture 25">
              <a:extLst>
                <a:ext uri="{FF2B5EF4-FFF2-40B4-BE49-F238E27FC236}">
                  <a16:creationId xmlns:a16="http://schemas.microsoft.com/office/drawing/2014/main" id="{15FDA947-C2B9-6442-BB84-01C1F8C0F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306" y="5594607"/>
              <a:ext cx="3018334" cy="1022106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751A9FE-3380-A849-95CA-0BD8BCE06C45}"/>
                </a:ext>
              </a:extLst>
            </p:cNvPr>
            <p:cNvSpPr/>
            <p:nvPr/>
          </p:nvSpPr>
          <p:spPr>
            <a:xfrm>
              <a:off x="6203066" y="5363774"/>
              <a:ext cx="35702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全国热线</a:t>
              </a:r>
              <a:r>
                <a:rPr lang="en-US" altLang="zh-CN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: 400 960 7678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4BDCE2DC-9A58-ED41-AAD2-0A87F567E5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720087" y="5379871"/>
              <a:ext cx="958495" cy="958495"/>
            </a:xfrm>
            <a:prstGeom prst="rect">
              <a:avLst/>
            </a:prstGeom>
            <a:noFill/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970EC7C-C5A1-804A-BCFA-94BCE015D6AA}"/>
                </a:ext>
              </a:extLst>
            </p:cNvPr>
            <p:cNvSpPr/>
            <p:nvPr/>
          </p:nvSpPr>
          <p:spPr>
            <a:xfrm>
              <a:off x="10548807" y="6467636"/>
              <a:ext cx="12858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黑体" pitchFamily="2" charset="-122"/>
                  <a:ea typeface="黑体" pitchFamily="2" charset="-122"/>
                </a:rPr>
                <a:t>移远微信公众号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1241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20"/>
          <p:cNvSpPr>
            <a:spLocks noGrp="1"/>
          </p:cNvSpPr>
          <p:nvPr>
            <p:ph type="title"/>
          </p:nvPr>
        </p:nvSpPr>
        <p:spPr>
          <a:xfrm>
            <a:off x="436113" y="500720"/>
            <a:ext cx="11064088" cy="279097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799" b="0">
                <a:solidFill>
                  <a:schemeClr val="tx1">
                    <a:lumMod val="75000"/>
                    <a:lumOff val="25000"/>
                  </a:schemeClr>
                </a:solidFill>
                <a:latin typeface="黑体" pitchFamily="2" charset="-122"/>
                <a:ea typeface="黑体" pitchFamily="2" charset="-122"/>
              </a:defRPr>
            </a:lvl1pPr>
          </a:lstStyle>
          <a:p>
            <a:pPr lvl="0"/>
            <a:r>
              <a:rPr lang="en-US" altLang="zh-CN" dirty="0" err="1"/>
              <a:t>Mastertitelformat</a:t>
            </a:r>
            <a:r>
              <a:rPr lang="en-US" altLang="zh-CN" dirty="0"/>
              <a:t> </a:t>
            </a:r>
            <a:r>
              <a:rPr lang="en-US" altLang="zh-CN" dirty="0" err="1"/>
              <a:t>bearbeiten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0316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3768026" y="2494916"/>
            <a:ext cx="5861749" cy="1096009"/>
          </a:xfrm>
        </p:spPr>
        <p:txBody>
          <a:bodyPr wrap="square" anchor="b">
            <a:normAutofit/>
          </a:bodyPr>
          <a:lstStyle>
            <a:lvl1pPr>
              <a:defRPr sz="480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3768026" y="3790317"/>
            <a:ext cx="5861050" cy="5194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单击此处编辑副标题</a:t>
            </a:r>
          </a:p>
        </p:txBody>
      </p:sp>
      <p:sp>
        <p:nvSpPr>
          <p:cNvPr id="12" name="Rectangle 22"/>
          <p:cNvSpPr/>
          <p:nvPr userDrawn="1"/>
        </p:nvSpPr>
        <p:spPr>
          <a:xfrm>
            <a:off x="10816853" y="3790540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3"/>
          <p:cNvSpPr/>
          <p:nvPr userDrawn="1"/>
        </p:nvSpPr>
        <p:spPr>
          <a:xfrm>
            <a:off x="10232572" y="2932394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7"/>
          <p:cNvSpPr/>
          <p:nvPr userDrawn="1"/>
        </p:nvSpPr>
        <p:spPr>
          <a:xfrm>
            <a:off x="11201836" y="2932394"/>
            <a:ext cx="999294" cy="979714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32"/>
          <p:cNvSpPr/>
          <p:nvPr userDrawn="1"/>
        </p:nvSpPr>
        <p:spPr>
          <a:xfrm>
            <a:off x="11201836" y="1952680"/>
            <a:ext cx="99929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3"/>
          <p:cNvSpPr/>
          <p:nvPr userDrawn="1"/>
        </p:nvSpPr>
        <p:spPr>
          <a:xfrm>
            <a:off x="11310802" y="3928074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2"/>
          <p:cNvSpPr/>
          <p:nvPr userDrawn="1"/>
        </p:nvSpPr>
        <p:spPr>
          <a:xfrm>
            <a:off x="11202298" y="3975325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2"/>
          <p:cNvSpPr/>
          <p:nvPr userDrawn="1"/>
        </p:nvSpPr>
        <p:spPr>
          <a:xfrm>
            <a:off x="11553453" y="4285205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7"/>
          <p:cNvSpPr/>
          <p:nvPr userDrawn="1"/>
        </p:nvSpPr>
        <p:spPr>
          <a:xfrm>
            <a:off x="-325120" y="2760345"/>
            <a:ext cx="575945" cy="830580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49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AFA59D20-84CE-4CE3-8CE4-C78D30FE24FF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3637" y="6190715"/>
            <a:ext cx="2088233" cy="707143"/>
          </a:xfrm>
          <a:prstGeom prst="rect">
            <a:avLst/>
          </a:prstGeom>
        </p:spPr>
      </p:pic>
      <p:pic>
        <p:nvPicPr>
          <p:cNvPr id="8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322C05-203E-4EF6-9057-744FAF9589A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6195" y="200372"/>
            <a:ext cx="2370855" cy="8028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CE45F42-8AAF-4013-80AA-EB939D63770A}"/>
              </a:ext>
            </a:extLst>
          </p:cNvPr>
          <p:cNvSpPr txBox="1">
            <a:spLocks/>
          </p:cNvSpPr>
          <p:nvPr userDrawn="1"/>
        </p:nvSpPr>
        <p:spPr>
          <a:xfrm>
            <a:off x="436056" y="6407982"/>
            <a:ext cx="11062648" cy="279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www.quectel.com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50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4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.xml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4">
            <a:extLst>
              <a:ext uri="{FF2B5EF4-FFF2-40B4-BE49-F238E27FC236}">
                <a16:creationId xmlns:a16="http://schemas.microsoft.com/office/drawing/2014/main" id="{32EC3A89-9DBA-7D42-9118-921FCBD1A716}"/>
              </a:ext>
            </a:extLst>
          </p:cNvPr>
          <p:cNvSpPr txBox="1">
            <a:spLocks/>
          </p:cNvSpPr>
          <p:nvPr/>
        </p:nvSpPr>
        <p:spPr bwMode="auto">
          <a:xfrm>
            <a:off x="487488" y="2394745"/>
            <a:ext cx="783768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1087438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黑体" pitchFamily="2" charset="-122"/>
                <a:cs typeface="+mj-cs"/>
              </a:defRPr>
            </a:lvl1pPr>
            <a:lvl2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2pPr>
            <a:lvl3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3pPr>
            <a:lvl4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4pPr>
            <a:lvl5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5pPr>
            <a:lvl6pPr marL="525828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6pPr>
            <a:lvl7pPr marL="1051655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7pPr>
            <a:lvl8pPr marL="1577483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8pPr>
            <a:lvl9pPr marL="2103311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sz="4800" b="1" dirty="0">
                <a:ln w="0"/>
                <a:solidFill>
                  <a:srgbClr val="F908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“移远杯”课程培训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7A55F9-F963-BC41-8950-BC50FD8D5756}"/>
              </a:ext>
            </a:extLst>
          </p:cNvPr>
          <p:cNvSpPr txBox="1"/>
          <p:nvPr/>
        </p:nvSpPr>
        <p:spPr>
          <a:xfrm>
            <a:off x="487488" y="3493316"/>
            <a:ext cx="46716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dirty="0">
                <a:ln w="0"/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片上外设工作原理及应用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9B6C1980-AC51-4476-A595-0552771853C8}"/>
              </a:ext>
            </a:extLst>
          </p:cNvPr>
          <p:cNvSpPr txBox="1"/>
          <p:nvPr/>
        </p:nvSpPr>
        <p:spPr>
          <a:xfrm>
            <a:off x="487488" y="5328627"/>
            <a:ext cx="66268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>
                <a:ln w="0"/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陈驰</a:t>
            </a:r>
            <a:r>
              <a:rPr lang="en-US" altLang="zh-CN" sz="2400" dirty="0">
                <a:ln w="0"/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-</a:t>
            </a:r>
            <a:r>
              <a:rPr lang="zh-CN" altLang="en-US" sz="2400" dirty="0">
                <a:ln w="0"/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软件一部</a:t>
            </a:r>
          </a:p>
        </p:txBody>
      </p:sp>
    </p:spTree>
    <p:extLst>
      <p:ext uri="{BB962C8B-B14F-4D97-AF65-F5344CB8AC3E}">
        <p14:creationId xmlns:p14="http://schemas.microsoft.com/office/powerpoint/2010/main" val="829191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43EE11-25EF-15F6-A9DD-5CCE2B615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PWM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实验</a:t>
            </a:r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呼吸灯控制</a:t>
            </a:r>
            <a:endParaRPr lang="en-GB" sz="2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 descr="表格&#10;&#10;低可信度描述已自动生成">
            <a:extLst>
              <a:ext uri="{FF2B5EF4-FFF2-40B4-BE49-F238E27FC236}">
                <a16:creationId xmlns:a16="http://schemas.microsoft.com/office/drawing/2014/main" id="{66B694FA-02B8-D6F6-2821-F73C177B5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837" y="2725445"/>
            <a:ext cx="4191000" cy="1905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C952A5-91D9-35B1-82EF-9022720F5484}"/>
              </a:ext>
            </a:extLst>
          </p:cNvPr>
          <p:cNvSpPr txBox="1"/>
          <p:nvPr/>
        </p:nvSpPr>
        <p:spPr>
          <a:xfrm>
            <a:off x="677032" y="1343801"/>
            <a:ext cx="6094740" cy="4524315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misc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PWM</a:t>
            </a:r>
          </a:p>
          <a:p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utime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sleep_ms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PWM_CHANNEL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PWM.PWM0</a:t>
            </a:r>
          </a:p>
          <a:p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PWM_FREQ_Hz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pwm_duty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cycleTime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PWM_FREQ_Hz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highTime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cycleTime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pwm_duty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pwm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PWM(</a:t>
            </a:r>
            <a:r>
              <a:rPr lang="en-US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PWM_CHANNEL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PWM.ABOVE_MS,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highTime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cycleTime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pwm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.open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pwm_duty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pwm_duty_change_step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pwm_duty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pwm_duty_change_step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pwm_duty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pwm_duty_change_step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sleep_ms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7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83454BC1-9BAE-4E02-96C7-C8481979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课程总结</a:t>
            </a:r>
            <a:endParaRPr lang="en-US" altLang="zh-CN" sz="3100" dirty="0">
              <a:solidFill>
                <a:srgbClr val="00B0F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B39029-ABCE-4D4D-8C9D-62AF7BC87813}"/>
              </a:ext>
            </a:extLst>
          </p:cNvPr>
          <p:cNvSpPr txBox="1"/>
          <p:nvPr/>
        </p:nvSpPr>
        <p:spPr>
          <a:xfrm>
            <a:off x="1198662" y="1698223"/>
            <a:ext cx="9361040" cy="2212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PWM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的概念：含义、作用、周期、占空比</a:t>
            </a:r>
            <a:endParaRPr lang="en-US" altLang="zh-CN" sz="3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PWM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的调制原理</a:t>
            </a:r>
            <a:endParaRPr lang="en-US" altLang="zh-CN" sz="3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PWM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如何实现对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LED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的呼吸效果控制</a:t>
            </a:r>
            <a:endParaRPr lang="en-US" altLang="zh-CN" sz="3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122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58360" y="2267585"/>
            <a:ext cx="3081655" cy="1333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dist">
              <a:lnSpc>
                <a:spcPct val="150000"/>
              </a:lnSpc>
              <a:buNone/>
            </a:pPr>
            <a:r>
              <a:rPr lang="en-US" altLang="zh-CN" sz="6000" b="1" dirty="0">
                <a:solidFill>
                  <a:srgbClr val="C00000"/>
                </a:solidFill>
                <a:latin typeface="Arial Black" panose="020B0A04020102020204" pitchFamily="34" charset="0"/>
                <a:ea typeface="黑体" panose="02010609060101010101" pitchFamily="49" charset="-122"/>
                <a:cs typeface="Arial Black" panose="020B0A04020102020204" charset="0"/>
              </a:rPr>
              <a:t>Q&amp;A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EA4C1D-7423-4ED1-95B7-761753AAB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课程答疑</a:t>
            </a:r>
            <a:endParaRPr lang="en-US" altLang="zh-CN" sz="31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49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32" y="2210965"/>
            <a:ext cx="2807662" cy="2807662"/>
          </a:xfrm>
          <a:prstGeom prst="ellipse">
            <a:avLst/>
          </a:prstGeom>
        </p:spPr>
      </p:pic>
      <p:sp>
        <p:nvSpPr>
          <p:cNvPr id="15" name="文本框 4"/>
          <p:cNvSpPr txBox="1"/>
          <p:nvPr/>
        </p:nvSpPr>
        <p:spPr>
          <a:xfrm>
            <a:off x="4292370" y="2353464"/>
            <a:ext cx="7346963" cy="230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09" indent="-457109">
              <a:lnSpc>
                <a:spcPct val="150000"/>
              </a:lnSpc>
              <a:buFontTx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了解公司的发展历程</a:t>
            </a:r>
            <a:endParaRPr lang="en-US" altLang="zh-CN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109" indent="-457109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认同公司的使命、愿景、核心价值观、经营理念</a:t>
            </a:r>
            <a:endParaRPr lang="en-US" altLang="zh-CN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109" indent="-457109">
              <a:lnSpc>
                <a:spcPct val="150000"/>
              </a:lnSpc>
              <a:buAutoNum type="arabicPeriod" startAt="3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能阐述至少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个符合移远企业文化的案例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说明：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时间安排、课堂纪律、教材教具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4211352" y="2227646"/>
            <a:ext cx="7427980" cy="2879653"/>
          </a:xfrm>
          <a:prstGeom prst="wedgeRectCallout">
            <a:avLst>
              <a:gd name="adj1" fmla="val -55221"/>
              <a:gd name="adj2" fmla="val -165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lnSpc>
                <a:spcPct val="150000"/>
              </a:lnSpc>
            </a:pPr>
            <a:endParaRPr lang="en-US" altLang="zh-CN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4324903" y="2353464"/>
            <a:ext cx="7346963" cy="2861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09" indent="-457109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记忆：</a:t>
            </a:r>
            <a:r>
              <a:rPr lang="zh-CN" altLang="en-US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片上外设资源、应用场景</a:t>
            </a:r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marL="457109" indent="-457109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理解：</a:t>
            </a:r>
            <a:r>
              <a:rPr lang="zh-CN" altLang="en-US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片上外设工作原理</a:t>
            </a:r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marL="457109" indent="-457109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应用：</a:t>
            </a:r>
            <a:r>
              <a:rPr lang="zh-CN" altLang="en-US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按键扫描、呼吸灯控制、温湿度传感器读取、光敏电阻数据读取</a:t>
            </a:r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marL="457109" indent="-457109">
              <a:lnSpc>
                <a:spcPct val="150000"/>
              </a:lnSpc>
              <a:buAutoNum type="arabicPeriod"/>
            </a:pPr>
            <a:endParaRPr lang="zh-CN" altLang="en-US" sz="2400" dirty="0">
              <a:solidFill>
                <a:srgbClr val="40404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说明：</a:t>
            </a:r>
            <a:r>
              <a:rPr lang="zh-CN" altLang="en-US" sz="2400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时间安排、课堂纪律、教材教具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EC3A6A-C48E-40DD-BE16-57E036AE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学习目标</a:t>
            </a:r>
            <a:endParaRPr lang="zh-CN" altLang="en-US" sz="31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97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4">
            <a:extLst>
              <a:ext uri="{FF2B5EF4-FFF2-40B4-BE49-F238E27FC236}">
                <a16:creationId xmlns:a16="http://schemas.microsoft.com/office/drawing/2014/main" id="{F256DACB-D6C7-43FA-8D28-712EE6213A42}"/>
              </a:ext>
            </a:extLst>
          </p:cNvPr>
          <p:cNvSpPr/>
          <p:nvPr/>
        </p:nvSpPr>
        <p:spPr>
          <a:xfrm>
            <a:off x="386092" y="1839688"/>
            <a:ext cx="6987831" cy="3593445"/>
          </a:xfrm>
          <a:prstGeom prst="roundRect">
            <a:avLst>
              <a:gd name="adj" fmla="val 5714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第一章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GPIO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及外部中断原理与应用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第二章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UART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原理与应用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第三章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IIC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原理与应用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第四章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SPI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原理与应用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b="1" dirty="0">
                <a:ln w="12700">
                  <a:noFill/>
                  <a:prstDash val="solid"/>
                </a:ln>
                <a:solidFill>
                  <a:srgbClr val="FA0505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第五章</a:t>
            </a:r>
            <a:r>
              <a:rPr lang="en-US" altLang="zh-CN" sz="3200" b="1" dirty="0">
                <a:ln w="12700">
                  <a:noFill/>
                  <a:prstDash val="solid"/>
                </a:ln>
                <a:solidFill>
                  <a:srgbClr val="FA0505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n w="12700">
                  <a:noFill/>
                  <a:prstDash val="solid"/>
                </a:ln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PWM</a:t>
            </a:r>
            <a:r>
              <a:rPr lang="zh-CN" altLang="en-US" sz="3200" b="1" dirty="0">
                <a:ln w="12700">
                  <a:noFill/>
                  <a:prstDash val="solid"/>
                </a:ln>
                <a:solidFill>
                  <a:srgbClr val="FA0505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原理与应用</a:t>
            </a:r>
            <a:endParaRPr lang="en-US" altLang="zh-CN" sz="3200" b="1" dirty="0">
              <a:ln w="12700">
                <a:noFill/>
                <a:prstDash val="solid"/>
              </a:ln>
              <a:solidFill>
                <a:srgbClr val="FA0505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第六章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ADC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原理与应用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360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078355" y="2494915"/>
            <a:ext cx="1472565" cy="1367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8800" b="1" spc="200" dirty="0">
                <a:solidFill>
                  <a:srgbClr val="404040"/>
                </a:solidFill>
                <a:uFillTx/>
                <a:latin typeface="Arial" panose="020B0604020202020204" pitchFamily="34" charset="0"/>
                <a:ea typeface="微软雅黑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8" name="文本占位符 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078990" y="3862705"/>
            <a:ext cx="1471930" cy="44704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None/>
              <a:defRPr sz="1600" b="1" u="none" strike="noStrike" kern="1200" cap="none" spc="11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pc="200" dirty="0">
                <a:solidFill>
                  <a:srgbClr val="404040"/>
                </a:solidFill>
                <a:uFillTx/>
              </a:rPr>
              <a:t>Part One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PWM</a:t>
            </a:r>
            <a:r>
              <a:rPr lang="zh-CN" altLang="en-US" dirty="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工作原理</a:t>
            </a:r>
            <a:endParaRPr lang="en-US" altLang="zh-CN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3768026" y="3790317"/>
            <a:ext cx="5861050" cy="519428"/>
          </a:xfrm>
        </p:spPr>
        <p:txBody>
          <a:bodyPr/>
          <a:lstStyle/>
          <a:p>
            <a:r>
              <a:rPr lang="zh-CN" altLang="en-US" sz="20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概念、拓扑结构、工作模式、时序图</a:t>
            </a:r>
            <a:endParaRPr lang="en-US" altLang="zh-CN" sz="2000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PWM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的概念</a:t>
            </a:r>
            <a:endParaRPr lang="en-GB" sz="2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BEDAA3-C038-6C19-1583-B8F757D09B2E}"/>
              </a:ext>
            </a:extLst>
          </p:cNvPr>
          <p:cNvSpPr txBox="1"/>
          <p:nvPr/>
        </p:nvSpPr>
        <p:spPr>
          <a:xfrm>
            <a:off x="827350" y="1312079"/>
            <a:ext cx="526864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PWM</a:t>
            </a:r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Pulse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idth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odulation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，脉冲宽度调制。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作用：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将物理世界的模拟信号，在固定频率的调制信号的作用下，分散成离散的脉冲数字信号，通过变换脉冲持续时间占调制信号周期时间的百分比，来等效本周期内的模拟信号的有效值。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PWM</a:t>
            </a:r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周期</a:t>
            </a:r>
            <a:r>
              <a:rPr lang="en-US" altLang="zh-CN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/</a:t>
            </a:r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频率：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即调制信号的周期或频率。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PWM</a:t>
            </a:r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占空比：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PWM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波形一个周期内，脉冲持续时间占周期时间的百分比。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F72DC951-7FA0-5DAE-AE63-D2C4EB0C4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526" y="1428729"/>
            <a:ext cx="4621124" cy="400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PWM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调制的原理</a:t>
            </a:r>
            <a:endParaRPr lang="en-GB" sz="2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BEDAA3-C038-6C19-1583-B8F757D09B2E}"/>
              </a:ext>
            </a:extLst>
          </p:cNvPr>
          <p:cNvSpPr txBox="1"/>
          <p:nvPr/>
        </p:nvSpPr>
        <p:spPr>
          <a:xfrm>
            <a:off x="827350" y="1312079"/>
            <a:ext cx="526864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如右上图所示，以橙色的锯齿波作为载波信号，幅值为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现期望输出等效于图中所示的粉色水平调制信号的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PWM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波。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在每个周期内，粉色水平直线的均值相对于满幅值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的比例为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50%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，每个周期内输出占空比为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50%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的方波即可。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如右下图所示，以橙色的锯齿波作为载波信号，幅值为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现期望输出等效于图中所示的粉色上升调制信号的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PWM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波。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在粉色曲线的最左端一个周期内，其均值相对于满幅值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的比例几乎为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0%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，即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PWM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第一个周期的占空比很小；最右端一个周期内，其均值相对于满幅值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的比例几乎为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100%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，即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PWM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最后一个周期的占空比接近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100%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。整个过程中，随着曲线的上升，占空比不断增大。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PWM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的频率就是载波信号的频率。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4" name="图片 3" descr="日历&#10;&#10;描述已自动生成">
            <a:extLst>
              <a:ext uri="{FF2B5EF4-FFF2-40B4-BE49-F238E27FC236}">
                <a16:creationId xmlns:a16="http://schemas.microsoft.com/office/drawing/2014/main" id="{C1DA3C65-BBB9-8DC0-E1A0-F7993CB0A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204" y="1370127"/>
            <a:ext cx="5143500" cy="2085975"/>
          </a:xfrm>
          <a:prstGeom prst="rect">
            <a:avLst/>
          </a:prstGeom>
        </p:spPr>
      </p:pic>
      <p:pic>
        <p:nvPicPr>
          <p:cNvPr id="10" name="图片 9" descr="日历&#10;&#10;描述已自动生成">
            <a:extLst>
              <a:ext uri="{FF2B5EF4-FFF2-40B4-BE49-F238E27FC236}">
                <a16:creationId xmlns:a16="http://schemas.microsoft.com/office/drawing/2014/main" id="{15B60EF2-EA8C-4D21-8DE3-E55E4819A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204" y="3739453"/>
            <a:ext cx="5143500" cy="250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7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078355" y="2494915"/>
            <a:ext cx="1472565" cy="1367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8800" b="1" spc="200" dirty="0">
                <a:solidFill>
                  <a:srgbClr val="404040"/>
                </a:solidFill>
                <a:uFillTx/>
                <a:latin typeface="Arial" panose="020B0604020202020204" pitchFamily="34" charset="0"/>
                <a:ea typeface="微软雅黑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8" name="文本占位符 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078990" y="3862705"/>
            <a:ext cx="1471930" cy="44704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None/>
              <a:defRPr sz="1600" b="1" u="none" strike="noStrike" kern="1200" cap="none" spc="11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pc="200" dirty="0">
                <a:solidFill>
                  <a:srgbClr val="404040"/>
                </a:solidFill>
                <a:uFillTx/>
              </a:rPr>
              <a:t>Part </a:t>
            </a:r>
            <a:r>
              <a:rPr lang="en-US" altLang="zh-CN" spc="200" dirty="0">
                <a:solidFill>
                  <a:srgbClr val="404040"/>
                </a:solidFill>
              </a:rPr>
              <a:t>Two</a:t>
            </a:r>
            <a:endParaRPr lang="en-US" altLang="zh-CN" spc="200" dirty="0">
              <a:solidFill>
                <a:srgbClr val="404040"/>
              </a:solidFill>
              <a:uFillTx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PWM</a:t>
            </a:r>
            <a:r>
              <a:rPr lang="zh-CN" altLang="en-US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的应用</a:t>
            </a:r>
            <a:endParaRPr lang="en-US" altLang="zh-CN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3768026" y="3790317"/>
            <a:ext cx="5861050" cy="519428"/>
          </a:xfrm>
        </p:spPr>
        <p:txBody>
          <a:bodyPr/>
          <a:lstStyle/>
          <a:p>
            <a:r>
              <a:rPr lang="zh-CN" altLang="en-US" sz="2000" dirty="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应用场景、呼吸灯控制</a:t>
            </a:r>
            <a:r>
              <a:rPr lang="zh-CN" altLang="en-US" sz="20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  <a:endParaRPr lang="en-US" altLang="zh-CN" sz="2000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9057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F3B8686-1826-A917-C502-E5784C362632}"/>
              </a:ext>
            </a:extLst>
          </p:cNvPr>
          <p:cNvGrpSpPr/>
          <p:nvPr/>
        </p:nvGrpSpPr>
        <p:grpSpPr>
          <a:xfrm>
            <a:off x="450676" y="871390"/>
            <a:ext cx="11068224" cy="4371215"/>
            <a:chOff x="450676" y="871390"/>
            <a:chExt cx="11068224" cy="4371215"/>
          </a:xfrm>
        </p:grpSpPr>
        <p:sp>
          <p:nvSpPr>
            <p:cNvPr id="4" name="išlïḍé">
              <a:extLst>
                <a:ext uri="{FF2B5EF4-FFF2-40B4-BE49-F238E27FC236}">
                  <a16:creationId xmlns:a16="http://schemas.microsoft.com/office/drawing/2014/main" id="{A17A4F82-2A50-8B02-09B0-A54BF427289F}"/>
                </a:ext>
              </a:extLst>
            </p:cNvPr>
            <p:cNvSpPr/>
            <p:nvPr/>
          </p:nvSpPr>
          <p:spPr>
            <a:xfrm>
              <a:off x="660400" y="3166981"/>
              <a:ext cx="2401192" cy="2075624"/>
            </a:xfrm>
            <a:prstGeom prst="round2DiagRect">
              <a:avLst>
                <a:gd name="adj1" fmla="val 24900"/>
                <a:gd name="adj2" fmla="val 0"/>
              </a:avLst>
            </a:pr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íṧļïdé">
              <a:extLst>
                <a:ext uri="{FF2B5EF4-FFF2-40B4-BE49-F238E27FC236}">
                  <a16:creationId xmlns:a16="http://schemas.microsoft.com/office/drawing/2014/main" id="{A14FB847-03E5-5A1C-AE84-EE86F8055B83}"/>
                </a:ext>
              </a:extLst>
            </p:cNvPr>
            <p:cNvSpPr txBox="1"/>
            <p:nvPr/>
          </p:nvSpPr>
          <p:spPr>
            <a:xfrm>
              <a:off x="1590996" y="3382981"/>
              <a:ext cx="540000" cy="540000"/>
            </a:xfrm>
            <a:prstGeom prst="roundRect">
              <a:avLst/>
            </a:prstGeom>
            <a:solidFill>
              <a:srgbClr val="FA0505"/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r>
                <a:rPr kumimoji="1"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endParaRPr kumimoji="1" lang="zh-CN" altLang="en-US" sz="2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îšḷíḋé">
              <a:extLst>
                <a:ext uri="{FF2B5EF4-FFF2-40B4-BE49-F238E27FC236}">
                  <a16:creationId xmlns:a16="http://schemas.microsoft.com/office/drawing/2014/main" id="{CD097B64-ECC1-77CB-078B-1F3C32F9F52D}"/>
                </a:ext>
              </a:extLst>
            </p:cNvPr>
            <p:cNvSpPr/>
            <p:nvPr/>
          </p:nvSpPr>
          <p:spPr>
            <a:xfrm>
              <a:off x="876400" y="4005785"/>
              <a:ext cx="1969192" cy="4279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90000" bIns="9000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LED</a:t>
              </a:r>
              <a:r>
                <a:rPr kumimoji="1"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控制</a:t>
              </a:r>
              <a:endParaRPr kumimoji="1"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î$ḻíḋe">
              <a:extLst>
                <a:ext uri="{FF2B5EF4-FFF2-40B4-BE49-F238E27FC236}">
                  <a16:creationId xmlns:a16="http://schemas.microsoft.com/office/drawing/2014/main" id="{0F87A58F-C458-4B36-E669-1F904CEF8FE2}"/>
                </a:ext>
              </a:extLst>
            </p:cNvPr>
            <p:cNvSpPr/>
            <p:nvPr/>
          </p:nvSpPr>
          <p:spPr>
            <a:xfrm>
              <a:off x="876400" y="4427879"/>
              <a:ext cx="1969192" cy="4013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如</a:t>
              </a:r>
              <a:r>
                <a:rPr kumimoji="1"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LED</a:t>
              </a: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闪烁频率、呼吸灯</a:t>
              </a:r>
              <a:endParaRPr kumimoji="1"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iṣḻidè">
              <a:extLst>
                <a:ext uri="{FF2B5EF4-FFF2-40B4-BE49-F238E27FC236}">
                  <a16:creationId xmlns:a16="http://schemas.microsoft.com/office/drawing/2014/main" id="{31E97D72-4BB2-F862-E63B-AC200C83CDE8}"/>
                </a:ext>
              </a:extLst>
            </p:cNvPr>
            <p:cNvSpPr/>
            <p:nvPr/>
          </p:nvSpPr>
          <p:spPr>
            <a:xfrm>
              <a:off x="3479503" y="3166981"/>
              <a:ext cx="2401192" cy="2075624"/>
            </a:xfrm>
            <a:prstGeom prst="round2DiagRect">
              <a:avLst>
                <a:gd name="adj1" fmla="val 24900"/>
                <a:gd name="adj2" fmla="val 0"/>
              </a:avLst>
            </a:pr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íṡľíďê">
              <a:extLst>
                <a:ext uri="{FF2B5EF4-FFF2-40B4-BE49-F238E27FC236}">
                  <a16:creationId xmlns:a16="http://schemas.microsoft.com/office/drawing/2014/main" id="{F079D018-39E5-A7FC-046C-EC195033F306}"/>
                </a:ext>
              </a:extLst>
            </p:cNvPr>
            <p:cNvSpPr txBox="1"/>
            <p:nvPr/>
          </p:nvSpPr>
          <p:spPr>
            <a:xfrm>
              <a:off x="4410099" y="3382981"/>
              <a:ext cx="540000" cy="540000"/>
            </a:xfrm>
            <a:prstGeom prst="roundRect">
              <a:avLst/>
            </a:prstGeom>
            <a:solidFill>
              <a:srgbClr val="FA0505"/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r>
                <a:rPr kumimoji="1"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endParaRPr kumimoji="1" lang="zh-CN" altLang="en-US" sz="2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ïsḷídé">
              <a:extLst>
                <a:ext uri="{FF2B5EF4-FFF2-40B4-BE49-F238E27FC236}">
                  <a16:creationId xmlns:a16="http://schemas.microsoft.com/office/drawing/2014/main" id="{611D4CE6-EED1-8898-F90C-E803D049DD40}"/>
                </a:ext>
              </a:extLst>
            </p:cNvPr>
            <p:cNvSpPr/>
            <p:nvPr/>
          </p:nvSpPr>
          <p:spPr>
            <a:xfrm>
              <a:off x="3695503" y="4005785"/>
              <a:ext cx="1969192" cy="4279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90000" bIns="9000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电机调速</a:t>
              </a:r>
              <a:endParaRPr kumimoji="1"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iṥlîde">
              <a:extLst>
                <a:ext uri="{FF2B5EF4-FFF2-40B4-BE49-F238E27FC236}">
                  <a16:creationId xmlns:a16="http://schemas.microsoft.com/office/drawing/2014/main" id="{208FF00E-A837-35D1-5887-7C4744DE789A}"/>
                </a:ext>
              </a:extLst>
            </p:cNvPr>
            <p:cNvSpPr/>
            <p:nvPr/>
          </p:nvSpPr>
          <p:spPr>
            <a:xfrm>
              <a:off x="3695503" y="4427879"/>
              <a:ext cx="1969192" cy="4013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电机转速的</a:t>
              </a:r>
              <a:r>
                <a:rPr kumimoji="1"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PID</a:t>
              </a: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闭环控制算法</a:t>
              </a:r>
              <a:endParaRPr kumimoji="1"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íṥ1iḑé">
              <a:extLst>
                <a:ext uri="{FF2B5EF4-FFF2-40B4-BE49-F238E27FC236}">
                  <a16:creationId xmlns:a16="http://schemas.microsoft.com/office/drawing/2014/main" id="{026FBBB3-19BD-F497-FFCD-D4F4EFC91322}"/>
                </a:ext>
              </a:extLst>
            </p:cNvPr>
            <p:cNvSpPr/>
            <p:nvPr/>
          </p:nvSpPr>
          <p:spPr>
            <a:xfrm>
              <a:off x="6298606" y="3166981"/>
              <a:ext cx="2401192" cy="2075624"/>
            </a:xfrm>
            <a:prstGeom prst="round2DiagRect">
              <a:avLst>
                <a:gd name="adj1" fmla="val 24900"/>
                <a:gd name="adj2" fmla="val 0"/>
              </a:avLst>
            </a:prstGeom>
            <a:solidFill>
              <a:schemeClr val="accent1">
                <a:alpha val="1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îšļïḓê">
              <a:extLst>
                <a:ext uri="{FF2B5EF4-FFF2-40B4-BE49-F238E27FC236}">
                  <a16:creationId xmlns:a16="http://schemas.microsoft.com/office/drawing/2014/main" id="{48677F9C-D74E-64D7-4434-33F664415DC4}"/>
                </a:ext>
              </a:extLst>
            </p:cNvPr>
            <p:cNvSpPr txBox="1"/>
            <p:nvPr/>
          </p:nvSpPr>
          <p:spPr>
            <a:xfrm>
              <a:off x="7229202" y="3382981"/>
              <a:ext cx="540000" cy="540000"/>
            </a:xfrm>
            <a:prstGeom prst="roundRect">
              <a:avLst/>
            </a:prstGeom>
            <a:solidFill>
              <a:srgbClr val="FA0505"/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r>
                <a:rPr kumimoji="1"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kumimoji="1" lang="zh-CN" altLang="en-US" sz="2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ïśḷiḑê">
              <a:extLst>
                <a:ext uri="{FF2B5EF4-FFF2-40B4-BE49-F238E27FC236}">
                  <a16:creationId xmlns:a16="http://schemas.microsoft.com/office/drawing/2014/main" id="{DC731CAF-BD7B-3B3C-33A1-26E9F73FC632}"/>
                </a:ext>
              </a:extLst>
            </p:cNvPr>
            <p:cNvSpPr/>
            <p:nvPr/>
          </p:nvSpPr>
          <p:spPr>
            <a:xfrm>
              <a:off x="6514606" y="4005785"/>
              <a:ext cx="1969192" cy="4279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90000" bIns="9000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舵机</a:t>
              </a:r>
              <a:endParaRPr kumimoji="1"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is1îḑe">
              <a:extLst>
                <a:ext uri="{FF2B5EF4-FFF2-40B4-BE49-F238E27FC236}">
                  <a16:creationId xmlns:a16="http://schemas.microsoft.com/office/drawing/2014/main" id="{2EE11AC9-1A03-CEEB-0954-633A8DE80713}"/>
                </a:ext>
              </a:extLst>
            </p:cNvPr>
            <p:cNvSpPr/>
            <p:nvPr/>
          </p:nvSpPr>
          <p:spPr>
            <a:xfrm>
              <a:off x="6514606" y="4427879"/>
              <a:ext cx="1969192" cy="4013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转向控制</a:t>
              </a:r>
              <a:endParaRPr kumimoji="1"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îś1ídê">
              <a:extLst>
                <a:ext uri="{FF2B5EF4-FFF2-40B4-BE49-F238E27FC236}">
                  <a16:creationId xmlns:a16="http://schemas.microsoft.com/office/drawing/2014/main" id="{9F1F140C-9EDE-D3EF-881B-FCE3F2AB0317}"/>
                </a:ext>
              </a:extLst>
            </p:cNvPr>
            <p:cNvSpPr/>
            <p:nvPr/>
          </p:nvSpPr>
          <p:spPr>
            <a:xfrm>
              <a:off x="9117708" y="3166981"/>
              <a:ext cx="2401192" cy="2075624"/>
            </a:xfrm>
            <a:prstGeom prst="round2DiagRect">
              <a:avLst>
                <a:gd name="adj1" fmla="val 24900"/>
                <a:gd name="adj2" fmla="val 0"/>
              </a:avLst>
            </a:pr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ïṥļïďé">
              <a:extLst>
                <a:ext uri="{FF2B5EF4-FFF2-40B4-BE49-F238E27FC236}">
                  <a16:creationId xmlns:a16="http://schemas.microsoft.com/office/drawing/2014/main" id="{45250C0E-5090-7162-811A-FF345E86D05B}"/>
                </a:ext>
              </a:extLst>
            </p:cNvPr>
            <p:cNvSpPr txBox="1"/>
            <p:nvPr/>
          </p:nvSpPr>
          <p:spPr>
            <a:xfrm>
              <a:off x="10048304" y="3382981"/>
              <a:ext cx="540000" cy="540000"/>
            </a:xfrm>
            <a:prstGeom prst="roundRect">
              <a:avLst/>
            </a:prstGeom>
            <a:solidFill>
              <a:srgbClr val="FA0505"/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r>
                <a:rPr kumimoji="1"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kumimoji="1" lang="zh-CN" altLang="en-US" sz="2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ísḷîďe">
              <a:extLst>
                <a:ext uri="{FF2B5EF4-FFF2-40B4-BE49-F238E27FC236}">
                  <a16:creationId xmlns:a16="http://schemas.microsoft.com/office/drawing/2014/main" id="{A3E5537F-7B07-7708-9C95-31E3AE0A9A59}"/>
                </a:ext>
              </a:extLst>
            </p:cNvPr>
            <p:cNvSpPr/>
            <p:nvPr/>
          </p:nvSpPr>
          <p:spPr>
            <a:xfrm>
              <a:off x="9333708" y="4005785"/>
              <a:ext cx="1969192" cy="4279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90000" bIns="9000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充电桩</a:t>
              </a:r>
              <a:endParaRPr kumimoji="1"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íšľiḑê">
              <a:extLst>
                <a:ext uri="{FF2B5EF4-FFF2-40B4-BE49-F238E27FC236}">
                  <a16:creationId xmlns:a16="http://schemas.microsoft.com/office/drawing/2014/main" id="{62F0714F-49D6-8F64-F456-8B0C7DBF892E}"/>
                </a:ext>
              </a:extLst>
            </p:cNvPr>
            <p:cNvSpPr/>
            <p:nvPr/>
          </p:nvSpPr>
          <p:spPr>
            <a:xfrm>
              <a:off x="9333708" y="4427879"/>
              <a:ext cx="1969192" cy="4013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充电功率的调节</a:t>
              </a:r>
              <a:endParaRPr kumimoji="1"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isḻíḑê">
              <a:extLst>
                <a:ext uri="{FF2B5EF4-FFF2-40B4-BE49-F238E27FC236}">
                  <a16:creationId xmlns:a16="http://schemas.microsoft.com/office/drawing/2014/main" id="{F3E7CA7D-DCCC-5BDE-6C17-F3E9C67C97A1}"/>
                </a:ext>
              </a:extLst>
            </p:cNvPr>
            <p:cNvSpPr/>
            <p:nvPr/>
          </p:nvSpPr>
          <p:spPr>
            <a:xfrm>
              <a:off x="1357968" y="1615395"/>
              <a:ext cx="5540924" cy="4013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en-US" altLang="zh-CN"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---------------------------------------------------------------------------</a:t>
              </a:r>
              <a:endParaRPr kumimoji="1"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iṥḻiḍè">
              <a:extLst>
                <a:ext uri="{FF2B5EF4-FFF2-40B4-BE49-F238E27FC236}">
                  <a16:creationId xmlns:a16="http://schemas.microsoft.com/office/drawing/2014/main" id="{CFDD3338-E0CC-4BAF-EA8E-0A6902C61ECF}"/>
                </a:ext>
              </a:extLst>
            </p:cNvPr>
            <p:cNvSpPr/>
            <p:nvPr/>
          </p:nvSpPr>
          <p:spPr>
            <a:xfrm>
              <a:off x="1357966" y="929947"/>
              <a:ext cx="5540924" cy="6797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b" anchorCtr="0">
              <a:spAutoFit/>
            </a:bodyPr>
            <a:lstStyle/>
            <a:p>
              <a:r>
                <a:rPr kumimoji="1" lang="en-US" altLang="zh-CN" sz="3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PWM</a:t>
              </a:r>
              <a:r>
                <a:rPr kumimoji="1" lang="zh-CN" altLang="en-US" sz="3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应用场景</a:t>
              </a:r>
              <a:endParaRPr kumimoji="1"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îṡḷïďè" descr="前引号">
              <a:extLst>
                <a:ext uri="{FF2B5EF4-FFF2-40B4-BE49-F238E27FC236}">
                  <a16:creationId xmlns:a16="http://schemas.microsoft.com/office/drawing/2014/main" id="{07629EFE-99FA-D7B0-64BD-A46E133AF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0676" y="871390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3837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PWM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做呼吸灯控制</a:t>
            </a:r>
            <a:endParaRPr lang="en-GB" sz="2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AE7098-BAAD-3836-35A6-97757E8CD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94"/>
          <a:stretch/>
        </p:blipFill>
        <p:spPr>
          <a:xfrm>
            <a:off x="7434624" y="1183058"/>
            <a:ext cx="2608203" cy="5641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3F1096E-9308-42C0-136E-CF53885691B9}"/>
              </a:ext>
            </a:extLst>
          </p:cNvPr>
          <p:cNvSpPr txBox="1"/>
          <p:nvPr/>
        </p:nvSpPr>
        <p:spPr>
          <a:xfrm>
            <a:off x="827350" y="1312079"/>
            <a:ext cx="568040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右图是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LED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的简易控制电路，现欲控制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LED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的亮度按照下方的半波正弦波进行变化，实现呼吸灯的效果。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思考：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若直接在电阻的左端施加一个周期性的半波正弦信号是否可以？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答案：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×</a:t>
            </a:r>
          </a:p>
          <a:p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为什么：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因为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LED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灯需要满足导通电压条件后才能被点亮。在正弦波变化的过程中，电压值低于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LED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导通电压时，是不会点亮的。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如何实现：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根据冲量等效原理，可以把一个半波正弦信号划分为宽度相等的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份；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对应的，每一份用一个与正弦波峰值相等的矩形来代替；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矩形的面积与对应的切片部分的面积相等；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每一个矩形脉冲作用在电阻左端，与对应正弦切片作用在电阻左端（假设此时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LED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有电即可发光）效果一致，一系列脉冲作用后的效果就是一个完整半波正弦信号作用的效果；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这样一系列周期一致、宽度不同的矩形脉冲就组成了呼吸灯控制的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PWM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波形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08425F7-57CB-7CFB-2B5B-D9E8086FC56C}"/>
              </a:ext>
            </a:extLst>
          </p:cNvPr>
          <p:cNvGrpSpPr/>
          <p:nvPr/>
        </p:nvGrpSpPr>
        <p:grpSpPr>
          <a:xfrm>
            <a:off x="7655070" y="2100036"/>
            <a:ext cx="2841083" cy="456895"/>
            <a:chOff x="7655070" y="2100036"/>
            <a:chExt cx="2841083" cy="45689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DDBA63C-6D11-501B-F279-B298C76DF3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452" b="43253"/>
            <a:stretch/>
          </p:blipFill>
          <p:spPr>
            <a:xfrm>
              <a:off x="7715540" y="2109089"/>
              <a:ext cx="926871" cy="44784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8EE0FAB-B94A-F97B-1EC8-C617819E9B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452" b="43253"/>
            <a:stretch/>
          </p:blipFill>
          <p:spPr>
            <a:xfrm>
              <a:off x="8642411" y="2109089"/>
              <a:ext cx="926871" cy="447842"/>
            </a:xfrm>
            <a:prstGeom prst="rect">
              <a:avLst/>
            </a:prstGeom>
          </p:spPr>
        </p:pic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022F5CC-5EFE-441A-0C00-D769FD25FB7F}"/>
                </a:ext>
              </a:extLst>
            </p:cNvPr>
            <p:cNvCxnSpPr/>
            <p:nvPr/>
          </p:nvCxnSpPr>
          <p:spPr>
            <a:xfrm>
              <a:off x="7655070" y="2252131"/>
              <a:ext cx="1974682" cy="0"/>
            </a:xfrm>
            <a:prstGeom prst="line">
              <a:avLst/>
            </a:prstGeom>
            <a:ln w="12700">
              <a:solidFill>
                <a:srgbClr val="FA0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696E9E7-03E4-496D-34A6-154237800EFA}"/>
                </a:ext>
              </a:extLst>
            </p:cNvPr>
            <p:cNvSpPr txBox="1"/>
            <p:nvPr/>
          </p:nvSpPr>
          <p:spPr>
            <a:xfrm>
              <a:off x="9602960" y="2100036"/>
              <a:ext cx="8931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LED</a:t>
              </a:r>
              <a:r>
                <a:rPr lang="zh-CN" altLang="en-US" sz="1000" dirty="0"/>
                <a:t>导通电压</a:t>
              </a:r>
              <a:endParaRPr lang="en-US" sz="1000" dirty="0"/>
            </a:p>
          </p:txBody>
        </p:sp>
      </p:grpSp>
      <p:pic>
        <p:nvPicPr>
          <p:cNvPr id="18" name="图片 17" descr="图示, 直方图&#10;&#10;描述已自动生成">
            <a:extLst>
              <a:ext uri="{FF2B5EF4-FFF2-40B4-BE49-F238E27FC236}">
                <a16:creationId xmlns:a16="http://schemas.microsoft.com/office/drawing/2014/main" id="{33E51F6C-1185-4A65-9BE5-A32A826889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23"/>
          <a:stretch/>
        </p:blipFill>
        <p:spPr>
          <a:xfrm>
            <a:off x="7539213" y="2899414"/>
            <a:ext cx="3050073" cy="337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8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283_7*b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单击此处添加副标题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283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283"/>
  <p:tag name="KSO_WM_SLIDE_LAYOUT" val="a_b_e"/>
  <p:tag name="KSO_WM_SLIDE_LAYOUT_CNT" val="1_1_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283_7*e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0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283_7*i*1"/>
  <p:tag name="KSO_WM_TEMPLATE_CATEGORY" val="custom"/>
  <p:tag name="KSO_WM_TEMPLATE_INDEX" val="20204283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83_7*a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单击此处添加标题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283_7*b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单击此处添加副标题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878041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283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283"/>
  <p:tag name="KSO_WM_SLIDE_LAYOUT" val="a_b_e"/>
  <p:tag name="KSO_WM_SLIDE_LAYOUT_CNT" val="1_1_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283_7*e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283_7*i*1"/>
  <p:tag name="KSO_WM_TEMPLATE_CATEGORY" val="custom"/>
  <p:tag name="KSO_WM_TEMPLATE_INDEX" val="20204283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83_7*a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单击此处添加标题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6259</TotalTime>
  <Words>886</Words>
  <Application>Microsoft Office PowerPoint</Application>
  <PresentationFormat>宽屏</PresentationFormat>
  <Paragraphs>114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微软雅黑</vt:lpstr>
      <vt:lpstr>等线</vt:lpstr>
      <vt:lpstr>黑体</vt:lpstr>
      <vt:lpstr>Arial</vt:lpstr>
      <vt:lpstr>Arial Black</vt:lpstr>
      <vt:lpstr>Calibri</vt:lpstr>
      <vt:lpstr>Calibri Light</vt:lpstr>
      <vt:lpstr>Consolas</vt:lpstr>
      <vt:lpstr>Wingdings</vt:lpstr>
      <vt:lpstr>Office Theme</vt:lpstr>
      <vt:lpstr>PowerPoint 演示文稿</vt:lpstr>
      <vt:lpstr>学习目标</vt:lpstr>
      <vt:lpstr>PowerPoint 演示文稿</vt:lpstr>
      <vt:lpstr>PWM工作原理</vt:lpstr>
      <vt:lpstr>PWM的概念</vt:lpstr>
      <vt:lpstr>PWM调制的原理</vt:lpstr>
      <vt:lpstr>PWM的应用</vt:lpstr>
      <vt:lpstr>PowerPoint 演示文稿</vt:lpstr>
      <vt:lpstr>PWM做呼吸灯控制</vt:lpstr>
      <vt:lpstr>PWM实验——呼吸灯控制</vt:lpstr>
      <vt:lpstr>课程总结</vt:lpstr>
      <vt:lpstr>课程答疑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Shipley</dc:creator>
  <cp:lastModifiedBy>Chavis Chen(陈驰)</cp:lastModifiedBy>
  <cp:revision>320</cp:revision>
  <dcterms:created xsi:type="dcterms:W3CDTF">2021-02-08T10:25:27Z</dcterms:created>
  <dcterms:modified xsi:type="dcterms:W3CDTF">2022-07-20T06:58:28Z</dcterms:modified>
</cp:coreProperties>
</file>